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61" r:id="rId2"/>
    <p:sldId id="356" r:id="rId3"/>
    <p:sldId id="256" r:id="rId4"/>
    <p:sldId id="263" r:id="rId5"/>
    <p:sldId id="370" r:id="rId6"/>
    <p:sldId id="344" r:id="rId7"/>
    <p:sldId id="381" r:id="rId8"/>
    <p:sldId id="382" r:id="rId9"/>
    <p:sldId id="386" r:id="rId10"/>
    <p:sldId id="387" r:id="rId11"/>
    <p:sldId id="388" r:id="rId12"/>
    <p:sldId id="389" r:id="rId13"/>
    <p:sldId id="390" r:id="rId14"/>
    <p:sldId id="391" r:id="rId15"/>
    <p:sldId id="365" r:id="rId16"/>
    <p:sldId id="384" r:id="rId17"/>
    <p:sldId id="385" r:id="rId18"/>
    <p:sldId id="392" r:id="rId19"/>
    <p:sldId id="393" r:id="rId20"/>
    <p:sldId id="394" r:id="rId21"/>
    <p:sldId id="351" r:id="rId22"/>
    <p:sldId id="352" r:id="rId23"/>
    <p:sldId id="395" r:id="rId24"/>
    <p:sldId id="36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3880" autoAdjust="0"/>
  </p:normalViewPr>
  <p:slideViewPr>
    <p:cSldViewPr snapToGrid="0">
      <p:cViewPr varScale="1">
        <p:scale>
          <a:sx n="90" d="100"/>
          <a:sy n="90" d="100"/>
        </p:scale>
        <p:origin x="21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17/08/2020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17/08/2020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17/08/2020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17/08/2020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17/08/2020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17/08/2020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17/08/2020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17/08/2020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17/08/2020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17/08/2020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17/08/2020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17/08/2020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17/08/2020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886607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circulation?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973588"/>
              </p:ext>
            </p:extLst>
          </p:nvPr>
        </p:nvGraphicFramePr>
        <p:xfrm>
          <a:off x="9354003" y="1241296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Which characteristics does it allow the body to perform?</a:t>
                      </a:r>
                      <a:endParaRPr lang="en-A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4391"/>
              </p:ext>
            </p:extLst>
          </p:nvPr>
        </p:nvGraphicFramePr>
        <p:xfrm>
          <a:off x="9354003" y="2654498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/>
                        <a:t>What are the three organs of the circulatory</a:t>
                      </a:r>
                      <a:r>
                        <a:rPr lang="en-AU" baseline="0" dirty="0" smtClean="0"/>
                        <a:t> system?</a:t>
                      </a:r>
                      <a:endParaRPr lang="en-A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43840" y="1241296"/>
            <a:ext cx="903732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/>
              <a:t>Circulation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Circulation is the process of transporting gases, nutrients and wastes around the body.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There are </a:t>
            </a:r>
            <a:r>
              <a:rPr lang="en-AU" sz="2800" b="1" dirty="0"/>
              <a:t>three</a:t>
            </a:r>
            <a:r>
              <a:rPr lang="en-AU" sz="2800" dirty="0"/>
              <a:t> organs in the circulatory system: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b="1" dirty="0"/>
              <a:t>Heart – </a:t>
            </a:r>
            <a:r>
              <a:rPr lang="en-AU" sz="2800" dirty="0"/>
              <a:t>a double system pump made of cardiac muscle.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b="1" dirty="0"/>
              <a:t>Blood vessels – </a:t>
            </a:r>
            <a:r>
              <a:rPr lang="en-AU" sz="2800" dirty="0"/>
              <a:t>are tubes which allow the movement of blood throughout the body.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b="1" dirty="0"/>
              <a:t>Blood – </a:t>
            </a:r>
            <a:r>
              <a:rPr lang="en-AU" sz="2800" dirty="0"/>
              <a:t>a liquid organ, that carries oxygen, nutrients, water </a:t>
            </a:r>
            <a:r>
              <a:rPr lang="en-AU" sz="2800" b="1" dirty="0"/>
              <a:t>to</a:t>
            </a:r>
            <a:r>
              <a:rPr lang="en-AU" sz="2800" dirty="0"/>
              <a:t> cells and removes carbon dioxide and waste </a:t>
            </a:r>
            <a:r>
              <a:rPr lang="en-AU" sz="2800" b="1" dirty="0"/>
              <a:t>from</a:t>
            </a:r>
            <a:r>
              <a:rPr lang="en-AU" sz="2800" dirty="0"/>
              <a:t> cells.</a:t>
            </a:r>
            <a:endParaRPr lang="en-AU" sz="2800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090708"/>
              </p:ext>
            </p:extLst>
          </p:nvPr>
        </p:nvGraphicFramePr>
        <p:xfrm>
          <a:off x="10201700" y="4067700"/>
          <a:ext cx="1758267" cy="2651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8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7 Characteristics of living things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ove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espond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row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eproduce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xcrete waste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none" dirty="0">
                          <a:latin typeface="+mn-lt"/>
                          <a:cs typeface="Arial" panose="020B0604020202020204" pitchFamily="34" charset="0"/>
                        </a:rPr>
                        <a:t>xchange 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gases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utrition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10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video</a:t>
            </a:r>
            <a:endParaRPr lang="en-AU" dirty="0"/>
          </a:p>
        </p:txBody>
      </p:sp>
      <p:pic>
        <p:nvPicPr>
          <p:cNvPr id="4" name="Blood - What Is Blood - Primary Functions Of Blood - Components Of Blood - What Does Blood 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710" y="235612"/>
            <a:ext cx="11330580" cy="6373307"/>
          </a:xfrm>
        </p:spPr>
      </p:pic>
    </p:spTree>
    <p:extLst>
      <p:ext uri="{BB962C8B-B14F-4D97-AF65-F5344CB8AC3E}">
        <p14:creationId xmlns:p14="http://schemas.microsoft.com/office/powerpoint/2010/main" val="137718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203" y="1618945"/>
            <a:ext cx="4590686" cy="36762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Red </a:t>
            </a:r>
            <a:r>
              <a:rPr lang="en-AU" sz="2700" b="1" dirty="0"/>
              <a:t>B</a:t>
            </a:r>
            <a:r>
              <a:rPr lang="en-AU" sz="2700" b="1" dirty="0" smtClean="0"/>
              <a:t>lood </a:t>
            </a:r>
            <a:r>
              <a:rPr lang="en-AU" sz="2700" b="1" dirty="0"/>
              <a:t>C</a:t>
            </a:r>
            <a:r>
              <a:rPr lang="en-AU" sz="2700" b="1" dirty="0" smtClean="0"/>
              <a:t>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Are made in the bone marrow of long bones (e.g. femur – thigh bone) and ribs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Contains the chemical haemoglobin (gives blood the red colour; it contains iron)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Haemoglobin carries oxygen around the body.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They are disc-shaped and </a:t>
            </a:r>
            <a:r>
              <a:rPr lang="en-AU" sz="2700" b="1" dirty="0" smtClean="0"/>
              <a:t>do not </a:t>
            </a:r>
            <a:r>
              <a:rPr lang="en-AU" sz="2700" dirty="0" smtClean="0"/>
              <a:t>have a nucleus.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Also called erythrocytes.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Where are red blood cells made?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gives a red blood cell its colour?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445167" y="4950620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Describe the shape and structure of a red blood cell.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74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97386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Blood – White Blood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Bigger than red blood cells, but less common.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They have no definite shape, but have a nucleus.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Help to fight diseases and infections.</a:t>
            </a:r>
            <a:endParaRPr lang="en-AU" sz="27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They protect the body from disease by ‘eating’ foreign material and bacteria in the blood.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Also called leukocytes.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194524" y="221196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difference between red blood cells and white blood cells?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9148602" y="230063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role do white blood cells have in the body?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9148602" y="1433265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Describe how white blood cells protect the body.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2" descr="http://www.greenstone.org/greenstone3/sites/nzdl/collect/who/archives/HASH0a06.dir/p42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530" y="3988234"/>
            <a:ext cx="7560840" cy="244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Platelets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Are tiny cells with no nucleus.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Platelets are made of broken </a:t>
            </a:r>
            <a:r>
              <a:rPr lang="en-AU" sz="2700" dirty="0"/>
              <a:t>bits of cells produced by the bone marrow</a:t>
            </a:r>
            <a:r>
              <a:rPr lang="en-AU" sz="27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Form sticky clots that plug up damaged blood </a:t>
            </a:r>
            <a:r>
              <a:rPr lang="en-AU" sz="2700" dirty="0" smtClean="0"/>
              <a:t>vessels and stop bleeding.</a:t>
            </a:r>
            <a:endParaRPr lang="en-AU" sz="27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Too many – causes clots to form in blood vessels (</a:t>
            </a:r>
            <a:r>
              <a:rPr lang="en-AU" sz="2700" i="1" dirty="0" smtClean="0"/>
              <a:t>heart – angina; brain – stroke</a:t>
            </a:r>
            <a:r>
              <a:rPr lang="en-AU" sz="2700" dirty="0" smtClean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Too few – blood does not clot, causing excessive bleeding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Also called thrombocytes.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236615" y="220549"/>
          <a:ext cx="27736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are platelets?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9177075" y="240523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role do platelets play in the body? Explain how it works.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7766118" y="1701343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happens if you have too few platelets?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4" descr="http://www.cartage.org.lb/en/themes/sciences/lifescience/generalbiology/physiology/CirculatorySystem/CirculatorySystem/Blood/92756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06" y="2945352"/>
            <a:ext cx="3153620" cy="248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FF1DD7-0140-48C9-843A-B887C4C8D97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24937" y="5703074"/>
          <a:ext cx="2713678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13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 smtClean="0"/>
                        <a:t>Clot:  </a:t>
                      </a:r>
                      <a:r>
                        <a:rPr lang="en-A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thick mass of material stuck</a:t>
                      </a:r>
                      <a:r>
                        <a:rPr lang="en-AU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together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82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374" y="1804851"/>
            <a:ext cx="5039626" cy="36486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Plasma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Is a clear, yellowish liquid that is mostly water.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Contains dissolved materials such as nutrients, hormones and wastes.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Red blood cells, white blood cells, and platelets are suspended in the plasma.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Helps regulate body temperature by transferring heat around the body.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292796" y="163040"/>
          <a:ext cx="27736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plasma?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materials are dissolved in plasma?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4557345" y="5113305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percentage does plasma make up in the blood?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001656" y="5113305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are the other blood components held in plasma?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0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368435"/>
              </p:ext>
            </p:extLst>
          </p:nvPr>
        </p:nvGraphicFramePr>
        <p:xfrm>
          <a:off x="9229773" y="148208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Does the blood vessel carry blood to individual cells?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489766"/>
              </p:ext>
            </p:extLst>
          </p:nvPr>
        </p:nvGraphicFramePr>
        <p:xfrm>
          <a:off x="9229773" y="1312986"/>
          <a:ext cx="27736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Are the walls thick or thin?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375356"/>
              </p:ext>
            </p:extLst>
          </p:nvPr>
        </p:nvGraphicFramePr>
        <p:xfrm>
          <a:off x="121494" y="930445"/>
          <a:ext cx="6868450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Describing blood vessels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baseline="0" dirty="0" smtClean="0">
                          <a:latin typeface="+mn-lt"/>
                        </a:rPr>
                        <a:t>1.  If the blood vessel carries blood to individual cells  =  Capillary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 Look at the walls</a:t>
                      </a:r>
                      <a:r>
                        <a:rPr lang="en-AU" sz="2000" baseline="0" dirty="0" smtClean="0">
                          <a:latin typeface="+mn-lt"/>
                        </a:rPr>
                        <a:t> of the blood vessel.        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         a)  Thick walls = artery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         b)  Thin</a:t>
                      </a:r>
                      <a:r>
                        <a:rPr lang="en-AU" sz="2000" baseline="0" dirty="0" smtClean="0">
                          <a:latin typeface="+mn-lt"/>
                        </a:rPr>
                        <a:t> walls = vein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3.  Describe the function of the blood vessel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7431039" y="1779705"/>
            <a:ext cx="4572410" cy="3878530"/>
            <a:chOff x="7431039" y="1779705"/>
            <a:chExt cx="4572410" cy="3878530"/>
          </a:xfrm>
        </p:grpSpPr>
        <p:pic>
          <p:nvPicPr>
            <p:cNvPr id="12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76" t="20139" r="12636" b="12599"/>
            <a:stretch/>
          </p:blipFill>
          <p:spPr bwMode="auto">
            <a:xfrm>
              <a:off x="7431039" y="2540683"/>
              <a:ext cx="4572410" cy="3117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7928891" y="1779705"/>
              <a:ext cx="233204" cy="189630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21494" y="3647825"/>
            <a:ext cx="73287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blood vessel marked with the arrow.</a:t>
            </a:r>
          </a:p>
          <a:p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The blood vessel is an artery that carries blood away from the heart because it has thick, muscular walls.</a:t>
            </a:r>
          </a:p>
        </p:txBody>
      </p:sp>
    </p:spTree>
    <p:extLst>
      <p:ext uri="{BB962C8B-B14F-4D97-AF65-F5344CB8AC3E}">
        <p14:creationId xmlns:p14="http://schemas.microsoft.com/office/powerpoint/2010/main" val="106935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368435"/>
              </p:ext>
            </p:extLst>
          </p:nvPr>
        </p:nvGraphicFramePr>
        <p:xfrm>
          <a:off x="9229773" y="148208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Does the blood vessel carry blood to individual cells?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489766"/>
              </p:ext>
            </p:extLst>
          </p:nvPr>
        </p:nvGraphicFramePr>
        <p:xfrm>
          <a:off x="9229773" y="1312986"/>
          <a:ext cx="27736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Are the walls thick or thin?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375356"/>
              </p:ext>
            </p:extLst>
          </p:nvPr>
        </p:nvGraphicFramePr>
        <p:xfrm>
          <a:off x="121494" y="930445"/>
          <a:ext cx="6868450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Describing blood vessels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baseline="0" dirty="0" smtClean="0">
                          <a:latin typeface="+mn-lt"/>
                        </a:rPr>
                        <a:t>1.  If the blood vessel carries blood to individual cells  =  Capillary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 Look at the walls</a:t>
                      </a:r>
                      <a:r>
                        <a:rPr lang="en-AU" sz="2000" baseline="0" dirty="0" smtClean="0">
                          <a:latin typeface="+mn-lt"/>
                        </a:rPr>
                        <a:t> of the blood vessel.        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         a)  Thick walls = artery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         b)  Thin</a:t>
                      </a:r>
                      <a:r>
                        <a:rPr lang="en-AU" sz="2000" baseline="0" dirty="0" smtClean="0">
                          <a:latin typeface="+mn-lt"/>
                        </a:rPr>
                        <a:t> walls = vein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3.  Describe the function of the blood vessel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7431039" y="2154057"/>
            <a:ext cx="4572410" cy="3504178"/>
            <a:chOff x="7431039" y="2154057"/>
            <a:chExt cx="4572410" cy="3504178"/>
          </a:xfrm>
        </p:grpSpPr>
        <p:pic>
          <p:nvPicPr>
            <p:cNvPr id="12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76" t="20139" r="12636" b="12599"/>
            <a:stretch/>
          </p:blipFill>
          <p:spPr bwMode="auto">
            <a:xfrm>
              <a:off x="7431039" y="2540683"/>
              <a:ext cx="4572410" cy="3117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9917250" y="2154057"/>
              <a:ext cx="233204" cy="189630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21494" y="3647825"/>
            <a:ext cx="73287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blood vessel marked with the arrow.</a:t>
            </a:r>
          </a:p>
          <a:p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The blood vessel is a vein that carries blood towards the heart because it has thin, flexible walls.</a:t>
            </a:r>
          </a:p>
        </p:txBody>
      </p:sp>
    </p:spTree>
    <p:extLst>
      <p:ext uri="{BB962C8B-B14F-4D97-AF65-F5344CB8AC3E}">
        <p14:creationId xmlns:p14="http://schemas.microsoft.com/office/powerpoint/2010/main" val="63777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368435"/>
              </p:ext>
            </p:extLst>
          </p:nvPr>
        </p:nvGraphicFramePr>
        <p:xfrm>
          <a:off x="9229773" y="148208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Does the blood vessel carry blood to individual cells?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489766"/>
              </p:ext>
            </p:extLst>
          </p:nvPr>
        </p:nvGraphicFramePr>
        <p:xfrm>
          <a:off x="9229773" y="1312986"/>
          <a:ext cx="27736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Are the walls thick or thin?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375356"/>
              </p:ext>
            </p:extLst>
          </p:nvPr>
        </p:nvGraphicFramePr>
        <p:xfrm>
          <a:off x="121494" y="930445"/>
          <a:ext cx="6868450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Describing blood vessels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baseline="0" dirty="0" smtClean="0">
                          <a:latin typeface="+mn-lt"/>
                        </a:rPr>
                        <a:t>1.  If the blood vessel carries blood to individual cells  =  Capillary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 Look at the walls</a:t>
                      </a:r>
                      <a:r>
                        <a:rPr lang="en-AU" sz="2000" baseline="0" dirty="0" smtClean="0">
                          <a:latin typeface="+mn-lt"/>
                        </a:rPr>
                        <a:t> of the blood vessel.        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         a)  Thick walls = artery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         b)  Thin</a:t>
                      </a:r>
                      <a:r>
                        <a:rPr lang="en-AU" sz="2000" baseline="0" dirty="0" smtClean="0">
                          <a:latin typeface="+mn-lt"/>
                        </a:rPr>
                        <a:t> walls = vein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3.  Describe the function of the blood vessel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21494" y="3647825"/>
            <a:ext cx="73287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blood vessel marked with the arrow.</a:t>
            </a:r>
          </a:p>
          <a:p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The blood vessel is a capillary that carries substances to and from cells because it is going to individual cells.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052939" y="2111097"/>
            <a:ext cx="2950511" cy="4645330"/>
            <a:chOff x="9052939" y="2111097"/>
            <a:chExt cx="2950511" cy="464533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18073" r="25219" b="61889"/>
            <a:stretch/>
          </p:blipFill>
          <p:spPr>
            <a:xfrm rot="16200000">
              <a:off x="8435663" y="3188640"/>
              <a:ext cx="4645330" cy="2490244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9052939" y="2927307"/>
              <a:ext cx="1607373" cy="108009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699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1496" y="930445"/>
          <a:ext cx="6211986" cy="3307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11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Identifying</a:t>
                      </a:r>
                      <a:r>
                        <a:rPr lang="en-AU" sz="2400" b="1" baseline="0" dirty="0" smtClean="0">
                          <a:latin typeface="+mn-lt"/>
                        </a:rPr>
                        <a:t> the Components of Blood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25000"/>
                        </a:lnSpc>
                        <a:buAutoNum type="arabicPeriod"/>
                      </a:pPr>
                      <a:r>
                        <a:rPr lang="en-AU" sz="2000" baseline="0" dirty="0" smtClean="0">
                          <a:latin typeface="+mn-lt"/>
                        </a:rPr>
                        <a:t>Does the cell have a nucleus?</a:t>
                      </a:r>
                    </a:p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baseline="0" dirty="0" smtClean="0">
                          <a:latin typeface="+mn-lt"/>
                        </a:rPr>
                        <a:t>        Yes = white blood cell</a:t>
                      </a:r>
                    </a:p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baseline="0" dirty="0" smtClean="0">
                          <a:latin typeface="+mn-lt"/>
                        </a:rPr>
                        <a:t>        No = go to 2.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Describe the shape of the cell.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        Disc</a:t>
                      </a:r>
                      <a:r>
                        <a:rPr lang="en-AU" sz="2000" baseline="0" dirty="0" smtClean="0">
                          <a:latin typeface="+mn-lt"/>
                        </a:rPr>
                        <a:t>-shaped (biconcave) = red blood cell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        Tiny or broken cell = platelet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3. Describe the function of the cell.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6973" y="4261467"/>
            <a:ext cx="62119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Identify the blood cell pictured.</a:t>
            </a:r>
          </a:p>
          <a:p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The cell is a red blood cell as it contains no nucleus and is disc-shaped. Red blood cells carry oxygen throughout the circulatory system.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346" y="1614001"/>
            <a:ext cx="4125224" cy="330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1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1496" y="930445"/>
          <a:ext cx="6211986" cy="3307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11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Identifying</a:t>
                      </a:r>
                      <a:r>
                        <a:rPr lang="en-AU" sz="2400" b="1" baseline="0" dirty="0" smtClean="0">
                          <a:latin typeface="+mn-lt"/>
                        </a:rPr>
                        <a:t> the Components of Blood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25000"/>
                        </a:lnSpc>
                        <a:buAutoNum type="arabicPeriod"/>
                      </a:pPr>
                      <a:r>
                        <a:rPr lang="en-AU" sz="2000" baseline="0" dirty="0" smtClean="0">
                          <a:latin typeface="+mn-lt"/>
                        </a:rPr>
                        <a:t>Does the cell have a nucleus?</a:t>
                      </a:r>
                    </a:p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baseline="0" dirty="0" smtClean="0">
                          <a:latin typeface="+mn-lt"/>
                        </a:rPr>
                        <a:t>        Yes = white blood cell</a:t>
                      </a:r>
                    </a:p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baseline="0" dirty="0" smtClean="0">
                          <a:latin typeface="+mn-lt"/>
                        </a:rPr>
                        <a:t>        No = go to 2.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Describe the shape of the cell.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        Disc</a:t>
                      </a:r>
                      <a:r>
                        <a:rPr lang="en-AU" sz="2000" baseline="0" dirty="0" smtClean="0">
                          <a:latin typeface="+mn-lt"/>
                        </a:rPr>
                        <a:t>-shaped (biconcave) = red blood cell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        Tiny or broken cell = platelet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3. Describe the function of the cell.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6972" y="4261467"/>
            <a:ext cx="64538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Identify the blood cell pictured.</a:t>
            </a:r>
          </a:p>
          <a:p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The cell is a white blood cell as it contains a nucleus, is bigger than a red blood cell, and has no definite shape. White blood cells fight diseases and infections in the body.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1" y="1063565"/>
            <a:ext cx="38481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3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eart schemat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02" y="269240"/>
            <a:ext cx="6273800" cy="62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620450"/>
              </p:ext>
            </p:extLst>
          </p:nvPr>
        </p:nvGraphicFramePr>
        <p:xfrm>
          <a:off x="9354003" y="148208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In this diagram, which letter represents the left </a:t>
                      </a:r>
                      <a:r>
                        <a:rPr lang="en-AU" baseline="0" dirty="0" smtClean="0">
                          <a:solidFill>
                            <a:schemeClr val="tx1"/>
                          </a:solidFill>
                        </a:rPr>
                        <a:t>atrium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858701"/>
              </p:ext>
            </p:extLst>
          </p:nvPr>
        </p:nvGraphicFramePr>
        <p:xfrm>
          <a:off x="9354003" y="1538513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In this diagram, which letter represents the </a:t>
                      </a:r>
                      <a:r>
                        <a:rPr lang="en-AU" baseline="0" dirty="0" smtClean="0">
                          <a:solidFill>
                            <a:schemeClr val="tx1"/>
                          </a:solidFill>
                        </a:rPr>
                        <a:t>right ventricle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584081"/>
              </p:ext>
            </p:extLst>
          </p:nvPr>
        </p:nvGraphicFramePr>
        <p:xfrm>
          <a:off x="9354003" y="2928818"/>
          <a:ext cx="2605964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Oxygenated blood comes from lungs and enters the left atrium. How is it pumped to the rest of the body?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5034" y="821444"/>
            <a:ext cx="8043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>
                <a:solidFill>
                  <a:srgbClr val="FF0000"/>
                </a:solidFill>
              </a:rPr>
              <a:t>Heart</a:t>
            </a:r>
          </a:p>
          <a:p>
            <a:endParaRPr lang="en-A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316772" y="3117653"/>
            <a:ext cx="73753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B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4912360" y="2753738"/>
            <a:ext cx="5181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68800" y="4764147"/>
            <a:ext cx="812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37200" y="4230747"/>
            <a:ext cx="812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7687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1496" y="930445"/>
          <a:ext cx="6211986" cy="3307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11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Identifying</a:t>
                      </a:r>
                      <a:r>
                        <a:rPr lang="en-AU" sz="2400" b="1" baseline="0" dirty="0" smtClean="0">
                          <a:latin typeface="+mn-lt"/>
                        </a:rPr>
                        <a:t> the Components of Blood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25000"/>
                        </a:lnSpc>
                        <a:buAutoNum type="arabicPeriod"/>
                      </a:pPr>
                      <a:r>
                        <a:rPr lang="en-AU" sz="2000" baseline="0" dirty="0" smtClean="0">
                          <a:latin typeface="+mn-lt"/>
                        </a:rPr>
                        <a:t>Does the cell have a nucleus?</a:t>
                      </a:r>
                    </a:p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baseline="0" dirty="0" smtClean="0">
                          <a:latin typeface="+mn-lt"/>
                        </a:rPr>
                        <a:t>        Yes = white blood cell</a:t>
                      </a:r>
                    </a:p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baseline="0" dirty="0" smtClean="0">
                          <a:latin typeface="+mn-lt"/>
                        </a:rPr>
                        <a:t>        No = go to 2.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Describe the shape of the cell.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        Disc</a:t>
                      </a:r>
                      <a:r>
                        <a:rPr lang="en-AU" sz="2000" baseline="0" dirty="0" smtClean="0">
                          <a:latin typeface="+mn-lt"/>
                        </a:rPr>
                        <a:t>-shaped (biconcave) = red blood cell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        Tiny or broken cell = platelet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3. Describe the function of the cell.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6972" y="4261467"/>
            <a:ext cx="64538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Identify the blood cell pictured.</a:t>
            </a:r>
          </a:p>
          <a:p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The cell is a platelet as it contains no nucleus and is made from broken bits of cells. Platelets form blood clots to stop unwanted bleeding.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311" y="1719441"/>
            <a:ext cx="45148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Relevance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0457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Knowing how organs work together in a system and how the systems interact with each other will help you understand how the body works.</a:t>
            </a:r>
          </a:p>
          <a:p>
            <a:endParaRPr lang="en-AU" sz="2800" dirty="0"/>
          </a:p>
          <a:p>
            <a:r>
              <a:rPr lang="en-AU" sz="2800" dirty="0" smtClean="0"/>
              <a:t>Understanding the structure and function of the circulatory system will help you understand how we get nutrients and oxygen to our cells.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84775"/>
            <a:ext cx="118135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For </a:t>
            </a:r>
            <a:r>
              <a:rPr lang="en-AU" sz="2800" dirty="0"/>
              <a:t>each </a:t>
            </a:r>
            <a:r>
              <a:rPr lang="en-AU" sz="2800" dirty="0" smtClean="0"/>
              <a:t>type of blood vessel below</a:t>
            </a:r>
            <a:r>
              <a:rPr lang="en-AU" sz="2800" dirty="0"/>
              <a:t>, match it to its function</a:t>
            </a:r>
            <a:r>
              <a:rPr lang="en-AU" sz="2800" dirty="0" smtClean="0"/>
              <a:t>.</a:t>
            </a:r>
          </a:p>
          <a:p>
            <a:r>
              <a:rPr lang="en-AU" sz="2800" b="1" u="sng" dirty="0" smtClean="0"/>
              <a:t>Blood Vessel</a:t>
            </a:r>
            <a:r>
              <a:rPr lang="en-AU" sz="2800" b="1" dirty="0"/>
              <a:t>	</a:t>
            </a:r>
            <a:r>
              <a:rPr lang="en-AU" sz="2800" b="1" u="sng" dirty="0" smtClean="0"/>
              <a:t>Function</a:t>
            </a:r>
            <a:endParaRPr lang="en-AU" sz="2800" dirty="0"/>
          </a:p>
          <a:p>
            <a:r>
              <a:rPr lang="en-AU" sz="2800" dirty="0" smtClean="0"/>
              <a:t>1  Arteries</a:t>
            </a:r>
            <a:r>
              <a:rPr lang="en-AU" sz="2800" dirty="0"/>
              <a:t>		</a:t>
            </a:r>
            <a:r>
              <a:rPr lang="en-AU" sz="2800" dirty="0" smtClean="0"/>
              <a:t>A  Move blood back to heart</a:t>
            </a:r>
            <a:endParaRPr lang="en-AU" sz="2800" dirty="0"/>
          </a:p>
          <a:p>
            <a:r>
              <a:rPr lang="en-AU" sz="2800" dirty="0" smtClean="0"/>
              <a:t>2  Capillary</a:t>
            </a:r>
            <a:r>
              <a:rPr lang="en-AU" sz="2800" dirty="0"/>
              <a:t>		</a:t>
            </a:r>
            <a:r>
              <a:rPr lang="en-AU" sz="2800" dirty="0" smtClean="0"/>
              <a:t>B  Move blood away from the heart</a:t>
            </a:r>
            <a:endParaRPr lang="en-AU" sz="2800" dirty="0"/>
          </a:p>
          <a:p>
            <a:r>
              <a:rPr lang="en-AU" sz="2800" dirty="0" smtClean="0"/>
              <a:t>3  Veins</a:t>
            </a:r>
            <a:r>
              <a:rPr lang="en-AU" sz="2800" dirty="0"/>
              <a:t>		</a:t>
            </a:r>
            <a:r>
              <a:rPr lang="en-AU" sz="2800" dirty="0" smtClean="0"/>
              <a:t>C  Are one cell wall thick</a:t>
            </a:r>
            <a:endParaRPr lang="en-AU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1960" t="3514" r="1695" b="3154"/>
          <a:stretch/>
        </p:blipFill>
        <p:spPr>
          <a:xfrm>
            <a:off x="8290970" y="1275836"/>
            <a:ext cx="3774202" cy="3111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" y="3024622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3609397"/>
            <a:ext cx="11813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difference between veins and arteries.</a:t>
            </a:r>
            <a:endParaRPr lang="en-AU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4493537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5078312"/>
            <a:ext cx="6400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Does the image show an artery, a vein or a capillary?  Explain your choice.</a:t>
            </a:r>
            <a:endParaRPr lang="en-AU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9040"/>
          <a:stretch/>
        </p:blipFill>
        <p:spPr>
          <a:xfrm>
            <a:off x="7118385" y="4910470"/>
            <a:ext cx="4834900" cy="15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4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6" grpId="0" animBg="1"/>
      <p:bldP spid="7" grpId="0"/>
      <p:bldP spid="8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2"/>
            <a:ext cx="121115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u="sng" dirty="0" smtClean="0"/>
              <a:t>Part of Blood</a:t>
            </a:r>
            <a:r>
              <a:rPr lang="en-AU" sz="2800" b="1" dirty="0"/>
              <a:t>	</a:t>
            </a:r>
            <a:r>
              <a:rPr lang="en-AU" sz="2800" b="1" dirty="0" smtClean="0"/>
              <a:t>	</a:t>
            </a:r>
            <a:r>
              <a:rPr lang="en-AU" sz="2800" b="1" u="sng" dirty="0" smtClean="0"/>
              <a:t>Function</a:t>
            </a:r>
            <a:endParaRPr lang="en-AU" sz="2800" dirty="0" smtClean="0"/>
          </a:p>
          <a:p>
            <a:r>
              <a:rPr lang="en-AU" sz="2800" dirty="0" smtClean="0"/>
              <a:t>1  Red blood cells		A  Helps the blood clot after a cut</a:t>
            </a:r>
          </a:p>
          <a:p>
            <a:r>
              <a:rPr lang="en-AU" sz="2800" dirty="0" smtClean="0"/>
              <a:t>2  White blood cells</a:t>
            </a:r>
            <a:r>
              <a:rPr lang="en-AU" sz="2800" dirty="0"/>
              <a:t>	</a:t>
            </a:r>
            <a:r>
              <a:rPr lang="en-AU" sz="2800" dirty="0" smtClean="0"/>
              <a:t>B  Use haemoglobin to carry oxygen around the body</a:t>
            </a:r>
            <a:endParaRPr lang="en-AU" sz="2800" dirty="0"/>
          </a:p>
          <a:p>
            <a:r>
              <a:rPr lang="en-AU" sz="2800" dirty="0" smtClean="0"/>
              <a:t>3  Platelets</a:t>
            </a:r>
            <a:r>
              <a:rPr lang="en-AU" sz="2800" dirty="0"/>
              <a:t>		</a:t>
            </a:r>
            <a:r>
              <a:rPr lang="en-AU" sz="2800" dirty="0" smtClean="0"/>
              <a:t>	C  Helps </a:t>
            </a:r>
            <a:r>
              <a:rPr lang="en-AU" sz="2800" dirty="0"/>
              <a:t>regulate body temperature </a:t>
            </a:r>
            <a:endParaRPr lang="en-AU" sz="2800" dirty="0" smtClean="0"/>
          </a:p>
          <a:p>
            <a:r>
              <a:rPr lang="en-AU" sz="2800" dirty="0" smtClean="0"/>
              <a:t>4  Plasma			D  Help rid the body of germs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033965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-2" y="5398373"/>
            <a:ext cx="120554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Elizabeth received a bad cut to her leg and the bleeding is taking a long time to stop. Explain which part of the blood is at work and what might be the problem.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615" t="18840" r="75110"/>
          <a:stretch/>
        </p:blipFill>
        <p:spPr>
          <a:xfrm>
            <a:off x="10512796" y="2456242"/>
            <a:ext cx="690007" cy="29421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3618740"/>
            <a:ext cx="10557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Which two components of blood, when combined together, make up approximately 96% of blood?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1359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20059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7" grpId="0" animBg="1"/>
      <p:bldP spid="8" grpId="0"/>
      <p:bldP spid="9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04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1. Copy and complete the sentences below using the word bank.</a:t>
            </a:r>
            <a:endParaRPr lang="en-AU" sz="28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94861" y="1368399"/>
            <a:ext cx="10386229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b="1" dirty="0" smtClean="0"/>
              <a:t>Arteries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500" dirty="0" smtClean="0"/>
              <a:t>Transports blood ______  from the heart to </a:t>
            </a:r>
            <a:r>
              <a:rPr lang="en-US" altLang="en-US" sz="2500" u="sng" dirty="0" smtClean="0"/>
              <a:t>_______</a:t>
            </a:r>
            <a:r>
              <a:rPr lang="en-US" altLang="en-US" sz="2500" dirty="0" smtClean="0"/>
              <a:t>.</a:t>
            </a:r>
            <a:endParaRPr lang="en-US" altLang="en-US" sz="25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500" dirty="0" smtClean="0"/>
              <a:t>They have </a:t>
            </a:r>
            <a:r>
              <a:rPr lang="en-US" altLang="en-US" sz="2500" u="sng" dirty="0" smtClean="0"/>
              <a:t>_______</a:t>
            </a:r>
            <a:r>
              <a:rPr lang="en-US" altLang="en-US" sz="2500" dirty="0" smtClean="0"/>
              <a:t>, ___________ and ________walls .</a:t>
            </a:r>
          </a:p>
          <a:p>
            <a:r>
              <a:rPr lang="en-US" altLang="en-US" sz="2500" b="1" dirty="0" smtClean="0"/>
              <a:t>Veins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500" dirty="0" smtClean="0"/>
              <a:t>Transports blood from body __________ the heart.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500" dirty="0" smtClean="0"/>
              <a:t>Have ______, __________ walls.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500" dirty="0" smtClean="0"/>
              <a:t>Have ________ to stop the blood flowing ___________.</a:t>
            </a:r>
            <a:endParaRPr lang="en-AU" sz="2500" dirty="0"/>
          </a:p>
          <a:p>
            <a:r>
              <a:rPr lang="en-AU" sz="2500" b="1" dirty="0" smtClean="0"/>
              <a:t>Capillaries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500" dirty="0" smtClean="0"/>
              <a:t>Allow transport of ________and _________ into body cells and transports _________ out of cells.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5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25328" y="5440554"/>
            <a:ext cx="11835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2. Complete the </a:t>
            </a:r>
            <a:r>
              <a:rPr lang="en-AU" sz="2800" smtClean="0"/>
              <a:t>Blood Vessels </a:t>
            </a:r>
            <a:r>
              <a:rPr lang="en-AU" sz="2800" dirty="0" smtClean="0"/>
              <a:t>worksheet (Connect or hard copy).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i="1" dirty="0" smtClean="0"/>
              <a:t>Highlight key points in text and answer the questions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799469"/>
              </p:ext>
            </p:extLst>
          </p:nvPr>
        </p:nvGraphicFramePr>
        <p:xfrm>
          <a:off x="10753798" y="148208"/>
          <a:ext cx="1307306" cy="402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0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Work Bank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0" baseline="0" dirty="0" smtClean="0"/>
                        <a:t>Towards</a:t>
                      </a:r>
                    </a:p>
                    <a:p>
                      <a:r>
                        <a:rPr lang="en-AU" b="0" baseline="0" dirty="0" smtClean="0"/>
                        <a:t>Away</a:t>
                      </a:r>
                    </a:p>
                    <a:p>
                      <a:r>
                        <a:rPr lang="en-AU" b="0" baseline="0" dirty="0" smtClean="0"/>
                        <a:t>Valves</a:t>
                      </a:r>
                    </a:p>
                    <a:p>
                      <a:r>
                        <a:rPr lang="en-AU" b="0" baseline="0" dirty="0" smtClean="0"/>
                        <a:t>Elastic</a:t>
                      </a:r>
                    </a:p>
                    <a:p>
                      <a:r>
                        <a:rPr lang="en-AU" b="0" baseline="0" dirty="0" smtClean="0"/>
                        <a:t>Backwards</a:t>
                      </a:r>
                    </a:p>
                    <a:p>
                      <a:r>
                        <a:rPr lang="en-AU" b="0" baseline="0" dirty="0" smtClean="0"/>
                        <a:t>Muscular</a:t>
                      </a:r>
                    </a:p>
                    <a:p>
                      <a:r>
                        <a:rPr lang="en-AU" b="0" baseline="0" dirty="0" smtClean="0"/>
                        <a:t>Thick</a:t>
                      </a:r>
                    </a:p>
                    <a:p>
                      <a:r>
                        <a:rPr lang="en-AU" b="0" baseline="0" dirty="0" smtClean="0"/>
                        <a:t>Organs</a:t>
                      </a:r>
                    </a:p>
                    <a:p>
                      <a:r>
                        <a:rPr lang="en-AU" b="0" baseline="0" dirty="0" smtClean="0"/>
                        <a:t>Thin</a:t>
                      </a:r>
                    </a:p>
                    <a:p>
                      <a:r>
                        <a:rPr lang="en-AU" b="0" baseline="0" dirty="0" smtClean="0"/>
                        <a:t>Oxygen</a:t>
                      </a:r>
                    </a:p>
                    <a:p>
                      <a:r>
                        <a:rPr lang="en-AU" b="0" baseline="0" dirty="0" smtClean="0"/>
                        <a:t>Wastes</a:t>
                      </a:r>
                    </a:p>
                    <a:p>
                      <a:r>
                        <a:rPr lang="en-AU" b="0" baseline="0" dirty="0" smtClean="0"/>
                        <a:t>Flexible</a:t>
                      </a:r>
                    </a:p>
                    <a:p>
                      <a:r>
                        <a:rPr lang="en-AU" b="0" baseline="0" dirty="0" smtClean="0"/>
                        <a:t>Nutrients</a:t>
                      </a: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923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50"/>
            </a:solidFill>
          </a:ln>
        </p:spPr>
        <p:txBody>
          <a:bodyPr anchor="ctr"/>
          <a:lstStyle/>
          <a:p>
            <a:r>
              <a:rPr lang="en-AU" dirty="0" smtClean="0"/>
              <a:t>Circulatory System</a:t>
            </a:r>
            <a:br>
              <a:rPr lang="en-AU" dirty="0" smtClean="0"/>
            </a:br>
            <a:r>
              <a:rPr lang="en-AU" dirty="0" smtClean="0"/>
              <a:t>Blood </a:t>
            </a:r>
            <a:r>
              <a:rPr lang="en-AU" dirty="0" smtClean="0"/>
              <a:t>Vessels and Blood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900" y="2030874"/>
            <a:ext cx="3256280" cy="47396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</a:t>
            </a:r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86282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8986" y="666957"/>
            <a:ext cx="93459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800" dirty="0" smtClean="0"/>
              <a:t>Identify and Describe </a:t>
            </a:r>
            <a:r>
              <a:rPr lang="en-AU" sz="2800" dirty="0" smtClean="0"/>
              <a:t>the function of each type of blood vessel in the circulatory </a:t>
            </a:r>
            <a:r>
              <a:rPr lang="en-AU" sz="2800" dirty="0" smtClean="0"/>
              <a:t>system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/>
              <a:t>Describe the function of the four components of blood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/>
              <a:t>Describe the path blood takes through the body</a:t>
            </a:r>
          </a:p>
          <a:p>
            <a:pPr marL="342900" indent="-342900">
              <a:buFont typeface="+mj-lt"/>
              <a:buAutoNum type="arabicPeriod"/>
            </a:pPr>
            <a:endParaRPr lang="en-AU" sz="2800" dirty="0"/>
          </a:p>
        </p:txBody>
      </p:sp>
      <p:sp>
        <p:nvSpPr>
          <p:cNvPr id="18" name="Rectangle 17"/>
          <p:cNvSpPr/>
          <p:nvPr/>
        </p:nvSpPr>
        <p:spPr>
          <a:xfrm>
            <a:off x="484313" y="3161512"/>
            <a:ext cx="942823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 smtClean="0"/>
              <a:t>There are many systems of organs in the human body.  </a:t>
            </a:r>
          </a:p>
          <a:p>
            <a:pPr>
              <a:spcAft>
                <a:spcPts val="1200"/>
              </a:spcAft>
            </a:pPr>
            <a:r>
              <a:rPr lang="en-AU" sz="2800" dirty="0" smtClean="0"/>
              <a:t>Think, Pair, Share:  In the circulatory system, what is the function of the heart?</a:t>
            </a:r>
          </a:p>
          <a:p>
            <a:pPr>
              <a:spcAft>
                <a:spcPts val="1200"/>
              </a:spcAft>
            </a:pPr>
            <a:r>
              <a:rPr lang="en-AU" sz="2800" dirty="0" smtClean="0"/>
              <a:t>Think, Pair, Share:  </a:t>
            </a:r>
            <a:r>
              <a:rPr lang="en-AU" sz="2800" dirty="0"/>
              <a:t>What are the four chambers of the heart</a:t>
            </a:r>
            <a:r>
              <a:rPr lang="en-AU" sz="2800" dirty="0" smtClean="0"/>
              <a:t>?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5" grpId="0"/>
      <p:bldP spid="1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825502"/>
            <a:ext cx="72760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The Circulatory System – Blood Vessels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Blood vessels are made of three types of tubes: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Arteries – have thick, elastic walls and carry blood away from the heart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Veins – have thinner walls and carry blood back to the heart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Capillaries – are only one cell thick and pass oxygen, nutrients and wastes from blood to the cells.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461589"/>
              </p:ext>
            </p:extLst>
          </p:nvPr>
        </p:nvGraphicFramePr>
        <p:xfrm>
          <a:off x="6354632" y="93568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many types of tubes are there in blood vessels?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945976"/>
              </p:ext>
            </p:extLst>
          </p:nvPr>
        </p:nvGraphicFramePr>
        <p:xfrm>
          <a:off x="9260798" y="108492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way does the blood flow in the arteries?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732250"/>
              </p:ext>
            </p:extLst>
          </p:nvPr>
        </p:nvGraphicFramePr>
        <p:xfrm>
          <a:off x="278894" y="4719315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way does the blood flow in the veins?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677885"/>
              </p:ext>
            </p:extLst>
          </p:nvPr>
        </p:nvGraphicFramePr>
        <p:xfrm>
          <a:off x="278894" y="5795933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blood vessel are the smallest?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518984"/>
              </p:ext>
            </p:extLst>
          </p:nvPr>
        </p:nvGraphicFramePr>
        <p:xfrm>
          <a:off x="3518677" y="4719315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5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difference between arteries, veins and capillaries?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163" y="2066285"/>
            <a:ext cx="3366347" cy="315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3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6365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Arteries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700" dirty="0" smtClean="0"/>
              <a:t>Transports blood </a:t>
            </a:r>
            <a:r>
              <a:rPr lang="en-US" altLang="en-US" sz="2700" b="1" dirty="0" smtClean="0"/>
              <a:t>away</a:t>
            </a:r>
            <a:r>
              <a:rPr lang="en-US" altLang="en-US" sz="2700" dirty="0" smtClean="0"/>
              <a:t> </a:t>
            </a:r>
            <a:r>
              <a:rPr lang="en-US" altLang="en-US" sz="2700" dirty="0"/>
              <a:t>from </a:t>
            </a:r>
            <a:r>
              <a:rPr lang="en-US" altLang="en-US" sz="2700" dirty="0" smtClean="0"/>
              <a:t>heart.</a:t>
            </a:r>
            <a:endParaRPr lang="en-US" altLang="en-US" sz="27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They have </a:t>
            </a:r>
            <a:r>
              <a:rPr lang="en-AU" sz="2700" b="1" dirty="0" smtClean="0"/>
              <a:t>thick, muscular</a:t>
            </a:r>
            <a:r>
              <a:rPr lang="en-AU" sz="2700" dirty="0" smtClean="0"/>
              <a:t> walls</a:t>
            </a:r>
            <a:r>
              <a:rPr lang="en-AU" sz="2700" dirty="0"/>
              <a:t> </a:t>
            </a:r>
            <a:r>
              <a:rPr lang="en-AU" sz="2700" dirty="0" smtClean="0"/>
              <a:t>to </a:t>
            </a:r>
            <a:r>
              <a:rPr lang="en-US" altLang="en-US" sz="2700" dirty="0" smtClean="0"/>
              <a:t>provide </a:t>
            </a:r>
            <a:r>
              <a:rPr lang="en-US" altLang="en-US" sz="2700" b="1" dirty="0" smtClean="0"/>
              <a:t>strength</a:t>
            </a:r>
            <a:r>
              <a:rPr lang="en-US" altLang="en-US" sz="2700" dirty="0" smtClean="0"/>
              <a:t> for high pressure pumping of blood.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700" dirty="0" smtClean="0"/>
              <a:t>They are </a:t>
            </a:r>
            <a:r>
              <a:rPr lang="en-US" altLang="en-US" sz="2700" b="1" dirty="0" smtClean="0"/>
              <a:t>elastic</a:t>
            </a:r>
            <a:r>
              <a:rPr lang="en-US" altLang="en-US" sz="2700" dirty="0" smtClean="0"/>
              <a:t> to maintain blood pressure even when the heart relaxes.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700" dirty="0" smtClean="0"/>
              <a:t>The arteries dilate </a:t>
            </a:r>
            <a:r>
              <a:rPr lang="en-US" altLang="en-US" sz="2700" dirty="0"/>
              <a:t>and constrict, which creates a </a:t>
            </a:r>
            <a:r>
              <a:rPr lang="en-US" altLang="en-US" sz="2700" dirty="0" smtClean="0"/>
              <a:t>pulse.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AU" sz="27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716684"/>
              </p:ext>
            </p:extLst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Why does an artery have a thicker wall?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501058"/>
              </p:ext>
            </p:extLst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Why are the arteries elastic?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64673"/>
              </p:ext>
            </p:extLst>
          </p:nvPr>
        </p:nvGraphicFramePr>
        <p:xfrm>
          <a:off x="3016318" y="4356784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does the artery create a pulse?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FF1DD7-0140-48C9-843A-B887C4C8D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646693"/>
              </p:ext>
            </p:extLst>
          </p:nvPr>
        </p:nvGraphicFramePr>
        <p:xfrm>
          <a:off x="9285668" y="5422583"/>
          <a:ext cx="2713678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13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 smtClean="0"/>
                        <a:t>Dilate: </a:t>
                      </a:r>
                      <a:r>
                        <a:rPr lang="en-AU" b="0" dirty="0" smtClean="0"/>
                        <a:t>become</a:t>
                      </a:r>
                      <a:r>
                        <a:rPr lang="en-AU" b="0" baseline="0" dirty="0" smtClean="0"/>
                        <a:t> wider</a:t>
                      </a:r>
                    </a:p>
                    <a:p>
                      <a:r>
                        <a:rPr lang="en-AU" b="1" baseline="0" dirty="0" smtClean="0"/>
                        <a:t>Constrict</a:t>
                      </a:r>
                      <a:r>
                        <a:rPr lang="en-AU" b="0" baseline="0" dirty="0" smtClean="0"/>
                        <a:t>: become narrow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9433" t="7238" r="18554" b="9777"/>
          <a:stretch/>
        </p:blipFill>
        <p:spPr>
          <a:xfrm>
            <a:off x="7838550" y="1675378"/>
            <a:ext cx="4160796" cy="347993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971849" y="3338481"/>
            <a:ext cx="1603588" cy="1752055"/>
            <a:chOff x="7971849" y="3338481"/>
            <a:chExt cx="1603588" cy="1752055"/>
          </a:xfrm>
        </p:grpSpPr>
        <p:sp>
          <p:nvSpPr>
            <p:cNvPr id="5" name="TextBox 4"/>
            <p:cNvSpPr txBox="1"/>
            <p:nvPr/>
          </p:nvSpPr>
          <p:spPr>
            <a:xfrm>
              <a:off x="7971849" y="4628871"/>
              <a:ext cx="971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Artery</a:t>
              </a:r>
              <a:endParaRPr lang="en-AU" sz="2400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8947619" y="3338481"/>
              <a:ext cx="627818" cy="15212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02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2064" y="1101519"/>
            <a:ext cx="72377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Veins</a:t>
            </a:r>
            <a:endParaRPr lang="en-AU" sz="27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altLang="en-US" sz="2700" dirty="0" smtClean="0"/>
              <a:t>Return blood </a:t>
            </a:r>
            <a:r>
              <a:rPr lang="en-US" altLang="en-US" sz="2700" b="1" dirty="0" smtClean="0"/>
              <a:t>back</a:t>
            </a:r>
            <a:r>
              <a:rPr lang="en-US" altLang="en-US" sz="2700" dirty="0" smtClean="0"/>
              <a:t> </a:t>
            </a:r>
            <a:r>
              <a:rPr lang="en-US" altLang="en-US" sz="2700" dirty="0"/>
              <a:t>to </a:t>
            </a:r>
            <a:r>
              <a:rPr lang="en-US" altLang="en-US" sz="2700" dirty="0" smtClean="0"/>
              <a:t>heart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700" dirty="0" smtClean="0"/>
              <a:t>They have </a:t>
            </a:r>
            <a:r>
              <a:rPr lang="en-US" altLang="en-US" sz="2700" b="1" dirty="0" smtClean="0"/>
              <a:t>thinner</a:t>
            </a:r>
            <a:r>
              <a:rPr lang="en-US" altLang="en-US" sz="2700" dirty="0" smtClean="0"/>
              <a:t>, more </a:t>
            </a:r>
            <a:r>
              <a:rPr lang="en-US" altLang="en-US" sz="2700" b="1" dirty="0" smtClean="0"/>
              <a:t>flexible</a:t>
            </a:r>
            <a:r>
              <a:rPr lang="en-US" altLang="en-US" sz="2700" dirty="0" smtClean="0"/>
              <a:t> walls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700" dirty="0" smtClean="0"/>
              <a:t>The blood travels at </a:t>
            </a:r>
            <a:r>
              <a:rPr lang="en-US" altLang="en-US" sz="2700" b="1" dirty="0"/>
              <a:t>low speed</a:t>
            </a:r>
            <a:r>
              <a:rPr lang="en-US" altLang="en-US" sz="2700" dirty="0"/>
              <a:t> </a:t>
            </a:r>
            <a:r>
              <a:rPr lang="en-US" altLang="en-US" sz="2700" dirty="0" smtClean="0"/>
              <a:t>and </a:t>
            </a:r>
            <a:r>
              <a:rPr lang="en-US" altLang="en-US" sz="2700" b="1" dirty="0" smtClean="0"/>
              <a:t>pressure</a:t>
            </a:r>
            <a:r>
              <a:rPr lang="en-US" altLang="en-US" sz="2700" dirty="0" smtClean="0"/>
              <a:t>, due to the distance from the heart.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700" dirty="0"/>
              <a:t>Veins have </a:t>
            </a:r>
            <a:r>
              <a:rPr lang="en-US" altLang="en-US" sz="2700" b="1" dirty="0"/>
              <a:t>one-way valves </a:t>
            </a:r>
            <a:r>
              <a:rPr lang="en-US" altLang="en-US" sz="2700" dirty="0"/>
              <a:t>which allow blood to flow only toward heart.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700" dirty="0" smtClean="0"/>
              <a:t>Movement of your muscles squeeze the veins, putting enough pressure to move blood along.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378738"/>
              </p:ext>
            </p:extLst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being carried by the veins?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638935"/>
              </p:ext>
            </p:extLst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Why do veins have thinner walls than arteries?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494838"/>
              </p:ext>
            </p:extLst>
          </p:nvPr>
        </p:nvGraphicFramePr>
        <p:xfrm>
          <a:off x="5277404" y="5305667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purpose of the valves?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539" t="13234" r="6649" b="6552"/>
          <a:stretch/>
        </p:blipFill>
        <p:spPr>
          <a:xfrm>
            <a:off x="504709" y="4903393"/>
            <a:ext cx="4295839" cy="1810389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978658"/>
              </p:ext>
            </p:extLst>
          </p:nvPr>
        </p:nvGraphicFramePr>
        <p:xfrm>
          <a:off x="8346097" y="5305667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does blood move through veins?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9433" t="7238" r="18554" b="9777"/>
          <a:stretch/>
        </p:blipFill>
        <p:spPr>
          <a:xfrm>
            <a:off x="7838550" y="1675378"/>
            <a:ext cx="4160796" cy="347993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0530942" y="1718336"/>
            <a:ext cx="1380736" cy="1110781"/>
            <a:chOff x="10530942" y="1718336"/>
            <a:chExt cx="1380736" cy="1110781"/>
          </a:xfrm>
        </p:grpSpPr>
        <p:sp>
          <p:nvSpPr>
            <p:cNvPr id="12" name="TextBox 11"/>
            <p:cNvSpPr txBox="1"/>
            <p:nvPr/>
          </p:nvSpPr>
          <p:spPr>
            <a:xfrm>
              <a:off x="11181285" y="1718336"/>
              <a:ext cx="7303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Vein</a:t>
              </a:r>
              <a:endParaRPr lang="en-AU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10530942" y="1949169"/>
              <a:ext cx="650343" cy="8799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109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2065" y="1101519"/>
            <a:ext cx="664900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Capillaries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 smtClean="0"/>
              <a:t>Are the </a:t>
            </a:r>
            <a:r>
              <a:rPr lang="en-US" altLang="en-US" sz="2800" b="1" dirty="0" smtClean="0"/>
              <a:t>smallest</a:t>
            </a:r>
            <a:r>
              <a:rPr lang="en-US" altLang="en-US" sz="2800" dirty="0" smtClean="0"/>
              <a:t> and most numerous of the blood vessels.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 smtClean="0"/>
              <a:t>They are only </a:t>
            </a:r>
            <a:r>
              <a:rPr lang="en-US" altLang="en-US" sz="2800" b="1" dirty="0" smtClean="0"/>
              <a:t>one cell thick </a:t>
            </a:r>
            <a:r>
              <a:rPr lang="en-US" altLang="en-US" sz="2800" dirty="0" smtClean="0"/>
              <a:t>allowing exchange of nutrients and oxygen into body cells and transports wastes out of the cells.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947869"/>
              </p:ext>
            </p:extLst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being carried out in capillaries?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867363"/>
              </p:ext>
            </p:extLst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Why do capillaries have the thinnest walls?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0614"/>
          <a:stretch/>
        </p:blipFill>
        <p:spPr>
          <a:xfrm>
            <a:off x="7463260" y="1782243"/>
            <a:ext cx="4313475" cy="284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1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Blood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Is the only organ that exists as a liquid.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human body has about 5.5 litres of blood.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It is made up of: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Plasma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Red blood cells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White blood cells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Platelets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It carries water, oxygen, nutrients and wastes.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Also helps maintain body temperature.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much blood does the human body contain?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are the four components of blood?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201955" y="54535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purpose of the blood?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/>
          </p:nvPr>
        </p:nvGraphicFramePr>
        <p:xfrm>
          <a:off x="3461910" y="54535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does the blood help regulate within the body?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460" y="1688672"/>
            <a:ext cx="44862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8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18159</TotalTime>
  <Words>2096</Words>
  <Application>Microsoft Office PowerPoint</Application>
  <PresentationFormat>Widescreen</PresentationFormat>
  <Paragraphs>308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Circulatory System Blood Vessels and Blood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BRUNS Thomas [Harrisdale Senior High School]</cp:lastModifiedBy>
  <cp:revision>319</cp:revision>
  <dcterms:created xsi:type="dcterms:W3CDTF">2017-01-28T08:32:28Z</dcterms:created>
  <dcterms:modified xsi:type="dcterms:W3CDTF">2020-08-17T01:18:03Z</dcterms:modified>
</cp:coreProperties>
</file>